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85" r:id="rId4"/>
    <p:sldId id="286" r:id="rId5"/>
    <p:sldId id="272" r:id="rId6"/>
    <p:sldId id="271" r:id="rId7"/>
    <p:sldId id="279" r:id="rId8"/>
    <p:sldId id="280" r:id="rId9"/>
    <p:sldId id="281" r:id="rId10"/>
    <p:sldId id="282" r:id="rId11"/>
    <p:sldId id="283" r:id="rId12"/>
    <p:sldId id="284" r:id="rId13"/>
    <p:sldId id="273" r:id="rId14"/>
    <p:sldId id="274" r:id="rId1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4F2A"/>
    <a:srgbClr val="43224D"/>
    <a:srgbClr val="BEBB25"/>
    <a:srgbClr val="00447C"/>
    <a:srgbClr val="8AAF3D"/>
    <a:srgbClr val="60605D"/>
    <a:srgbClr val="213E67"/>
    <a:srgbClr val="E1A32E"/>
    <a:srgbClr val="942131"/>
    <a:srgbClr val="BFD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1"/>
    <p:restoredTop sz="94694"/>
  </p:normalViewPr>
  <p:slideViewPr>
    <p:cSldViewPr snapToGrid="0" snapToObjects="1">
      <p:cViewPr varScale="1">
        <p:scale>
          <a:sx n="137" d="100"/>
          <a:sy n="137" d="100"/>
        </p:scale>
        <p:origin x="453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FA1B0C-CDF0-43FB-B2FD-27834C829366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FE15F23-02E6-4120-9C31-2D91CCAF77A3}">
      <dgm:prSet phldrT="[Text]"/>
      <dgm:spPr/>
      <dgm:t>
        <a:bodyPr/>
        <a:lstStyle/>
        <a:p>
          <a:r>
            <a:rPr lang="en-US" dirty="0"/>
            <a:t>Fraud Awareness Award</a:t>
          </a:r>
        </a:p>
      </dgm:t>
    </dgm:pt>
    <dgm:pt modelId="{D6B437FA-FF72-4803-9726-D4B65AB6DF1F}" type="parTrans" cxnId="{D7D73B88-B9E9-4A66-8FC5-CFF4780E04C8}">
      <dgm:prSet/>
      <dgm:spPr/>
      <dgm:t>
        <a:bodyPr/>
        <a:lstStyle/>
        <a:p>
          <a:endParaRPr lang="en-US"/>
        </a:p>
      </dgm:t>
    </dgm:pt>
    <dgm:pt modelId="{4F8BCD76-8055-420D-A500-12A891F5374B}" type="sibTrans" cxnId="{D7D73B88-B9E9-4A66-8FC5-CFF4780E04C8}">
      <dgm:prSet/>
      <dgm:spPr/>
      <dgm:t>
        <a:bodyPr/>
        <a:lstStyle/>
        <a:p>
          <a:endParaRPr lang="en-US"/>
        </a:p>
      </dgm:t>
    </dgm:pt>
    <dgm:pt modelId="{0B7BB7E2-78C9-4FFF-AF33-BB91996C0EBF}">
      <dgm:prSet phldrT="[Text]"/>
      <dgm:spPr/>
      <dgm:t>
        <a:bodyPr/>
        <a:lstStyle/>
        <a:p>
          <a:r>
            <a:rPr lang="en-US" b="1" dirty="0">
              <a:latin typeface="Aileron Regular Bold"/>
            </a:rPr>
            <a:t>Risk Assessment Process </a:t>
          </a:r>
          <a:endParaRPr lang="en-US" dirty="0"/>
        </a:p>
      </dgm:t>
    </dgm:pt>
    <dgm:pt modelId="{B3F91010-C9A3-4C97-A60D-B2D2DC7347BF}" type="parTrans" cxnId="{90E4EA07-5C9F-490C-9A59-2A4FF7D9F427}">
      <dgm:prSet/>
      <dgm:spPr/>
      <dgm:t>
        <a:bodyPr/>
        <a:lstStyle/>
        <a:p>
          <a:endParaRPr lang="en-US"/>
        </a:p>
      </dgm:t>
    </dgm:pt>
    <dgm:pt modelId="{EB1BBAF1-CD5B-4528-9ABA-F29FF1A017AE}" type="sibTrans" cxnId="{90E4EA07-5C9F-490C-9A59-2A4FF7D9F427}">
      <dgm:prSet/>
      <dgm:spPr/>
      <dgm:t>
        <a:bodyPr/>
        <a:lstStyle/>
        <a:p>
          <a:endParaRPr lang="en-US"/>
        </a:p>
      </dgm:t>
    </dgm:pt>
    <dgm:pt modelId="{ED0D781B-8928-4B19-BCEC-377A07845E84}">
      <dgm:prSet phldrT="[Text]"/>
      <dgm:spPr/>
      <dgm:t>
        <a:bodyPr/>
        <a:lstStyle/>
        <a:p>
          <a:r>
            <a:rPr lang="en-US" b="1" dirty="0">
              <a:latin typeface="Aileron Regular Bold"/>
            </a:rPr>
            <a:t>EDGAR Compliant and Leader</a:t>
          </a:r>
          <a:endParaRPr lang="en-US" dirty="0"/>
        </a:p>
      </dgm:t>
    </dgm:pt>
    <dgm:pt modelId="{778E7D13-1D4B-4B89-A533-39DBB8970257}" type="parTrans" cxnId="{097CB2B7-D7D6-48CC-B79C-6C07F88152F4}">
      <dgm:prSet/>
      <dgm:spPr/>
      <dgm:t>
        <a:bodyPr/>
        <a:lstStyle/>
        <a:p>
          <a:endParaRPr lang="en-US"/>
        </a:p>
      </dgm:t>
    </dgm:pt>
    <dgm:pt modelId="{48DDA00E-058E-40C4-B736-B8D8F9F49DAE}" type="sibTrans" cxnId="{097CB2B7-D7D6-48CC-B79C-6C07F88152F4}">
      <dgm:prSet/>
      <dgm:spPr/>
      <dgm:t>
        <a:bodyPr/>
        <a:lstStyle/>
        <a:p>
          <a:endParaRPr lang="en-US"/>
        </a:p>
      </dgm:t>
    </dgm:pt>
    <dgm:pt modelId="{13264688-A83B-4078-893C-36831DC62E10}">
      <dgm:prSet phldrT="[Text]"/>
      <dgm:spPr/>
      <dgm:t>
        <a:bodyPr/>
        <a:lstStyle/>
        <a:p>
          <a:r>
            <a:rPr lang="en-US" b="1">
              <a:latin typeface="Aileron Regular Bold"/>
            </a:rPr>
            <a:t>2021 Pinnacle Award Winner</a:t>
          </a:r>
          <a:endParaRPr lang="en-US" dirty="0"/>
        </a:p>
      </dgm:t>
    </dgm:pt>
    <dgm:pt modelId="{CFA7B6EF-4413-4D4D-B63F-C21A9DF3FE2D}" type="parTrans" cxnId="{0BBB2EDC-3ADF-43F8-9485-B6D7D8B015AC}">
      <dgm:prSet/>
      <dgm:spPr/>
      <dgm:t>
        <a:bodyPr/>
        <a:lstStyle/>
        <a:p>
          <a:endParaRPr lang="en-US"/>
        </a:p>
      </dgm:t>
    </dgm:pt>
    <dgm:pt modelId="{984BA7C7-F38D-4062-976C-B50FA3AF1837}" type="sibTrans" cxnId="{0BBB2EDC-3ADF-43F8-9485-B6D7D8B015AC}">
      <dgm:prSet/>
      <dgm:spPr/>
      <dgm:t>
        <a:bodyPr/>
        <a:lstStyle/>
        <a:p>
          <a:endParaRPr lang="en-US"/>
        </a:p>
      </dgm:t>
    </dgm:pt>
    <dgm:pt modelId="{9E15CD05-BA8E-4C47-94F1-EF66745091DF}">
      <dgm:prSet phldrT="[Text]"/>
      <dgm:spPr/>
      <dgm:t>
        <a:bodyPr/>
        <a:lstStyle/>
        <a:p>
          <a:r>
            <a:rPr lang="en-US" b="1">
              <a:latin typeface="Aileron Regular Bold"/>
            </a:rPr>
            <a:t>648 attendees at School Finance Council</a:t>
          </a:r>
          <a:endParaRPr lang="en-US" dirty="0"/>
        </a:p>
      </dgm:t>
    </dgm:pt>
    <dgm:pt modelId="{CAC4FC01-9FE9-4561-AD0C-8AA3033FEF7C}" type="parTrans" cxnId="{3CCF4C08-A538-4FE6-8890-7F7D2E31CB3A}">
      <dgm:prSet/>
      <dgm:spPr/>
      <dgm:t>
        <a:bodyPr/>
        <a:lstStyle/>
        <a:p>
          <a:endParaRPr lang="en-US"/>
        </a:p>
      </dgm:t>
    </dgm:pt>
    <dgm:pt modelId="{3222A0AD-AA08-4901-825B-B2229875FA96}" type="sibTrans" cxnId="{3CCF4C08-A538-4FE6-8890-7F7D2E31CB3A}">
      <dgm:prSet/>
      <dgm:spPr/>
      <dgm:t>
        <a:bodyPr/>
        <a:lstStyle/>
        <a:p>
          <a:endParaRPr lang="en-US"/>
        </a:p>
      </dgm:t>
    </dgm:pt>
    <dgm:pt modelId="{5E63C0CC-E4C6-43FD-A914-AA985016445E}">
      <dgm:prSet/>
      <dgm:spPr/>
      <dgm:t>
        <a:bodyPr/>
        <a:lstStyle/>
        <a:p>
          <a:r>
            <a:rPr lang="en-US" b="1">
              <a:latin typeface="Aileron Regular Bold"/>
            </a:rPr>
            <a:t>8 National Awards</a:t>
          </a:r>
          <a:endParaRPr lang="en-US" b="1" dirty="0">
            <a:latin typeface="Aileron Regular Bold"/>
          </a:endParaRPr>
        </a:p>
      </dgm:t>
    </dgm:pt>
    <dgm:pt modelId="{5A99550C-CB5B-436F-9EE9-B689D07444FB}" type="parTrans" cxnId="{F8BB441E-3351-4E69-A312-6A659340564A}">
      <dgm:prSet/>
      <dgm:spPr/>
      <dgm:t>
        <a:bodyPr/>
        <a:lstStyle/>
        <a:p>
          <a:endParaRPr lang="en-US"/>
        </a:p>
      </dgm:t>
    </dgm:pt>
    <dgm:pt modelId="{EEFFF337-9FE7-4D04-BE84-07D94A2024B7}" type="sibTrans" cxnId="{F8BB441E-3351-4E69-A312-6A659340564A}">
      <dgm:prSet/>
      <dgm:spPr/>
      <dgm:t>
        <a:bodyPr/>
        <a:lstStyle/>
        <a:p>
          <a:endParaRPr lang="en-US"/>
        </a:p>
      </dgm:t>
    </dgm:pt>
    <dgm:pt modelId="{69943127-1A0F-4FD3-8ADB-BDB5ED82FF7F}">
      <dgm:prSet/>
      <dgm:spPr/>
      <dgm:t>
        <a:bodyPr/>
        <a:lstStyle/>
        <a:p>
          <a:r>
            <a:rPr lang="en-US" b="1">
              <a:latin typeface="Aileron Regular Bold"/>
            </a:rPr>
            <a:t>Presentations at Conferences. TASBO, ISM, etc</a:t>
          </a:r>
          <a:endParaRPr lang="en-US" b="1" dirty="0">
            <a:latin typeface="Aileron Regular Bold"/>
          </a:endParaRPr>
        </a:p>
      </dgm:t>
    </dgm:pt>
    <dgm:pt modelId="{8B8D9CCC-3B41-4028-8366-0F09F3F85E75}" type="parTrans" cxnId="{98D806E2-9FED-4F70-A2A7-39B075E03533}">
      <dgm:prSet/>
      <dgm:spPr/>
      <dgm:t>
        <a:bodyPr/>
        <a:lstStyle/>
        <a:p>
          <a:endParaRPr lang="en-US"/>
        </a:p>
      </dgm:t>
    </dgm:pt>
    <dgm:pt modelId="{FBFEDAE5-372E-42D8-8BCD-607F0AD89EAB}" type="sibTrans" cxnId="{98D806E2-9FED-4F70-A2A7-39B075E03533}">
      <dgm:prSet/>
      <dgm:spPr/>
      <dgm:t>
        <a:bodyPr/>
        <a:lstStyle/>
        <a:p>
          <a:endParaRPr lang="en-US"/>
        </a:p>
      </dgm:t>
    </dgm:pt>
    <dgm:pt modelId="{B02AF3C7-925F-48CC-94C3-574FEF9B3FA9}">
      <dgm:prSet/>
      <dgm:spPr/>
      <dgm:t>
        <a:bodyPr/>
        <a:lstStyle/>
        <a:p>
          <a:r>
            <a:rPr lang="en-US" b="1">
              <a:latin typeface="Aileron Regular Bold"/>
            </a:rPr>
            <a:t>No Letter to Management Comments – Unmodified Opinion</a:t>
          </a:r>
          <a:endParaRPr lang="en-US" b="1" dirty="0">
            <a:latin typeface="Aileron Regular Bold"/>
          </a:endParaRPr>
        </a:p>
      </dgm:t>
    </dgm:pt>
    <dgm:pt modelId="{2FEB1678-B128-4572-AF7D-FAAC3632A076}" type="parTrans" cxnId="{28ECA485-4DBD-4B16-BFA4-B18356E51C3D}">
      <dgm:prSet/>
      <dgm:spPr/>
      <dgm:t>
        <a:bodyPr/>
        <a:lstStyle/>
        <a:p>
          <a:endParaRPr lang="en-US"/>
        </a:p>
      </dgm:t>
    </dgm:pt>
    <dgm:pt modelId="{5A2F66BD-73C8-4F99-84D9-BCA5CBCC9FC0}" type="sibTrans" cxnId="{28ECA485-4DBD-4B16-BFA4-B18356E51C3D}">
      <dgm:prSet/>
      <dgm:spPr/>
      <dgm:t>
        <a:bodyPr/>
        <a:lstStyle/>
        <a:p>
          <a:endParaRPr lang="en-US"/>
        </a:p>
      </dgm:t>
    </dgm:pt>
    <dgm:pt modelId="{1B802BB0-FAE0-4C43-A16D-37CA00F2B81D}" type="pres">
      <dgm:prSet presAssocID="{1AFA1B0C-CDF0-43FB-B2FD-27834C829366}" presName="diagram" presStyleCnt="0">
        <dgm:presLayoutVars>
          <dgm:dir/>
          <dgm:resizeHandles val="exact"/>
        </dgm:presLayoutVars>
      </dgm:prSet>
      <dgm:spPr/>
    </dgm:pt>
    <dgm:pt modelId="{CEEBA07C-B546-4E6A-A8B4-C578BF2AA40E}" type="pres">
      <dgm:prSet presAssocID="{4FE15F23-02E6-4120-9C31-2D91CCAF77A3}" presName="node" presStyleLbl="node1" presStyleIdx="0" presStyleCnt="8">
        <dgm:presLayoutVars>
          <dgm:bulletEnabled val="1"/>
        </dgm:presLayoutVars>
      </dgm:prSet>
      <dgm:spPr/>
    </dgm:pt>
    <dgm:pt modelId="{4B55782F-3360-4664-840A-9B5CA077F267}" type="pres">
      <dgm:prSet presAssocID="{4F8BCD76-8055-420D-A500-12A891F5374B}" presName="sibTrans" presStyleCnt="0"/>
      <dgm:spPr/>
    </dgm:pt>
    <dgm:pt modelId="{E20BA8D3-D5BB-4CF6-9239-F9A639C0ACD2}" type="pres">
      <dgm:prSet presAssocID="{0B7BB7E2-78C9-4FFF-AF33-BB91996C0EBF}" presName="node" presStyleLbl="node1" presStyleIdx="1" presStyleCnt="8">
        <dgm:presLayoutVars>
          <dgm:bulletEnabled val="1"/>
        </dgm:presLayoutVars>
      </dgm:prSet>
      <dgm:spPr/>
    </dgm:pt>
    <dgm:pt modelId="{5E3969B3-703F-4DA8-B519-D82D9E7C9D10}" type="pres">
      <dgm:prSet presAssocID="{EB1BBAF1-CD5B-4528-9ABA-F29FF1A017AE}" presName="sibTrans" presStyleCnt="0"/>
      <dgm:spPr/>
    </dgm:pt>
    <dgm:pt modelId="{82CDA82F-95F4-49D0-9FD6-53219D3FDA63}" type="pres">
      <dgm:prSet presAssocID="{ED0D781B-8928-4B19-BCEC-377A07845E84}" presName="node" presStyleLbl="node1" presStyleIdx="2" presStyleCnt="8">
        <dgm:presLayoutVars>
          <dgm:bulletEnabled val="1"/>
        </dgm:presLayoutVars>
      </dgm:prSet>
      <dgm:spPr/>
    </dgm:pt>
    <dgm:pt modelId="{84847CBD-F656-4D4F-97D3-2E9FF628D8C7}" type="pres">
      <dgm:prSet presAssocID="{48DDA00E-058E-40C4-B736-B8D8F9F49DAE}" presName="sibTrans" presStyleCnt="0"/>
      <dgm:spPr/>
    </dgm:pt>
    <dgm:pt modelId="{025BFCA5-46F1-4541-982E-3311B71C5FE5}" type="pres">
      <dgm:prSet presAssocID="{13264688-A83B-4078-893C-36831DC62E10}" presName="node" presStyleLbl="node1" presStyleIdx="3" presStyleCnt="8" custLinFactNeighborX="1158" custLinFactNeighborY="6239">
        <dgm:presLayoutVars>
          <dgm:bulletEnabled val="1"/>
        </dgm:presLayoutVars>
      </dgm:prSet>
      <dgm:spPr/>
    </dgm:pt>
    <dgm:pt modelId="{8F90B889-6FA9-4F5A-B51F-004BDF4582C4}" type="pres">
      <dgm:prSet presAssocID="{984BA7C7-F38D-4062-976C-B50FA3AF1837}" presName="sibTrans" presStyleCnt="0"/>
      <dgm:spPr/>
    </dgm:pt>
    <dgm:pt modelId="{DCFA430E-7A33-4B34-8FEB-3E54ACFB613F}" type="pres">
      <dgm:prSet presAssocID="{9E15CD05-BA8E-4C47-94F1-EF66745091DF}" presName="node" presStyleLbl="node1" presStyleIdx="4" presStyleCnt="8">
        <dgm:presLayoutVars>
          <dgm:bulletEnabled val="1"/>
        </dgm:presLayoutVars>
      </dgm:prSet>
      <dgm:spPr/>
    </dgm:pt>
    <dgm:pt modelId="{8623714F-5657-471A-8BD2-C82E3870AAFA}" type="pres">
      <dgm:prSet presAssocID="{3222A0AD-AA08-4901-825B-B2229875FA96}" presName="sibTrans" presStyleCnt="0"/>
      <dgm:spPr/>
    </dgm:pt>
    <dgm:pt modelId="{FBE98FCC-1875-4FE7-8633-C200AF28E17D}" type="pres">
      <dgm:prSet presAssocID="{5E63C0CC-E4C6-43FD-A914-AA985016445E}" presName="node" presStyleLbl="node1" presStyleIdx="5" presStyleCnt="8">
        <dgm:presLayoutVars>
          <dgm:bulletEnabled val="1"/>
        </dgm:presLayoutVars>
      </dgm:prSet>
      <dgm:spPr/>
    </dgm:pt>
    <dgm:pt modelId="{492F7231-156B-4038-BB05-584A2D44D903}" type="pres">
      <dgm:prSet presAssocID="{EEFFF337-9FE7-4D04-BE84-07D94A2024B7}" presName="sibTrans" presStyleCnt="0"/>
      <dgm:spPr/>
    </dgm:pt>
    <dgm:pt modelId="{70D2FA6E-5913-4D3E-AADD-360BEA3060CB}" type="pres">
      <dgm:prSet presAssocID="{69943127-1A0F-4FD3-8ADB-BDB5ED82FF7F}" presName="node" presStyleLbl="node1" presStyleIdx="6" presStyleCnt="8">
        <dgm:presLayoutVars>
          <dgm:bulletEnabled val="1"/>
        </dgm:presLayoutVars>
      </dgm:prSet>
      <dgm:spPr/>
    </dgm:pt>
    <dgm:pt modelId="{25784451-77D1-4C20-8016-0845EAB54D93}" type="pres">
      <dgm:prSet presAssocID="{FBFEDAE5-372E-42D8-8BCD-607F0AD89EAB}" presName="sibTrans" presStyleCnt="0"/>
      <dgm:spPr/>
    </dgm:pt>
    <dgm:pt modelId="{D5E781BC-656F-446C-A39E-57101CAE7751}" type="pres">
      <dgm:prSet presAssocID="{B02AF3C7-925F-48CC-94C3-574FEF9B3FA9}" presName="node" presStyleLbl="node1" presStyleIdx="7" presStyleCnt="8">
        <dgm:presLayoutVars>
          <dgm:bulletEnabled val="1"/>
        </dgm:presLayoutVars>
      </dgm:prSet>
      <dgm:spPr/>
    </dgm:pt>
  </dgm:ptLst>
  <dgm:cxnLst>
    <dgm:cxn modelId="{D37BF701-1F5F-470C-B9A1-E0191E4B3E5B}" type="presOf" srcId="{9E15CD05-BA8E-4C47-94F1-EF66745091DF}" destId="{DCFA430E-7A33-4B34-8FEB-3E54ACFB613F}" srcOrd="0" destOrd="0" presId="urn:microsoft.com/office/officeart/2005/8/layout/default"/>
    <dgm:cxn modelId="{90E4EA07-5C9F-490C-9A59-2A4FF7D9F427}" srcId="{1AFA1B0C-CDF0-43FB-B2FD-27834C829366}" destId="{0B7BB7E2-78C9-4FFF-AF33-BB91996C0EBF}" srcOrd="1" destOrd="0" parTransId="{B3F91010-C9A3-4C97-A60D-B2D2DC7347BF}" sibTransId="{EB1BBAF1-CD5B-4528-9ABA-F29FF1A017AE}"/>
    <dgm:cxn modelId="{3CCF4C08-A538-4FE6-8890-7F7D2E31CB3A}" srcId="{1AFA1B0C-CDF0-43FB-B2FD-27834C829366}" destId="{9E15CD05-BA8E-4C47-94F1-EF66745091DF}" srcOrd="4" destOrd="0" parTransId="{CAC4FC01-9FE9-4561-AD0C-8AA3033FEF7C}" sibTransId="{3222A0AD-AA08-4901-825B-B2229875FA96}"/>
    <dgm:cxn modelId="{F8BB441E-3351-4E69-A312-6A659340564A}" srcId="{1AFA1B0C-CDF0-43FB-B2FD-27834C829366}" destId="{5E63C0CC-E4C6-43FD-A914-AA985016445E}" srcOrd="5" destOrd="0" parTransId="{5A99550C-CB5B-436F-9EE9-B689D07444FB}" sibTransId="{EEFFF337-9FE7-4D04-BE84-07D94A2024B7}"/>
    <dgm:cxn modelId="{F53E7733-A636-4C88-9532-AF088819350D}" type="presOf" srcId="{B02AF3C7-925F-48CC-94C3-574FEF9B3FA9}" destId="{D5E781BC-656F-446C-A39E-57101CAE7751}" srcOrd="0" destOrd="0" presId="urn:microsoft.com/office/officeart/2005/8/layout/default"/>
    <dgm:cxn modelId="{A6BFE85B-1101-42AF-9B6D-EFBF1699A5CA}" type="presOf" srcId="{5E63C0CC-E4C6-43FD-A914-AA985016445E}" destId="{FBE98FCC-1875-4FE7-8633-C200AF28E17D}" srcOrd="0" destOrd="0" presId="urn:microsoft.com/office/officeart/2005/8/layout/default"/>
    <dgm:cxn modelId="{A9148679-417D-45D0-A93E-1D77F2E775E3}" type="presOf" srcId="{0B7BB7E2-78C9-4FFF-AF33-BB91996C0EBF}" destId="{E20BA8D3-D5BB-4CF6-9239-F9A639C0ACD2}" srcOrd="0" destOrd="0" presId="urn:microsoft.com/office/officeart/2005/8/layout/default"/>
    <dgm:cxn modelId="{E4AE917E-AA9B-4042-8115-414F1B371FB5}" type="presOf" srcId="{13264688-A83B-4078-893C-36831DC62E10}" destId="{025BFCA5-46F1-4541-982E-3311B71C5FE5}" srcOrd="0" destOrd="0" presId="urn:microsoft.com/office/officeart/2005/8/layout/default"/>
    <dgm:cxn modelId="{B82B2C82-2548-41CD-B116-CB55931582F0}" type="presOf" srcId="{4FE15F23-02E6-4120-9C31-2D91CCAF77A3}" destId="{CEEBA07C-B546-4E6A-A8B4-C578BF2AA40E}" srcOrd="0" destOrd="0" presId="urn:microsoft.com/office/officeart/2005/8/layout/default"/>
    <dgm:cxn modelId="{28ECA485-4DBD-4B16-BFA4-B18356E51C3D}" srcId="{1AFA1B0C-CDF0-43FB-B2FD-27834C829366}" destId="{B02AF3C7-925F-48CC-94C3-574FEF9B3FA9}" srcOrd="7" destOrd="0" parTransId="{2FEB1678-B128-4572-AF7D-FAAC3632A076}" sibTransId="{5A2F66BD-73C8-4F99-84D9-BCA5CBCC9FC0}"/>
    <dgm:cxn modelId="{D7D73B88-B9E9-4A66-8FC5-CFF4780E04C8}" srcId="{1AFA1B0C-CDF0-43FB-B2FD-27834C829366}" destId="{4FE15F23-02E6-4120-9C31-2D91CCAF77A3}" srcOrd="0" destOrd="0" parTransId="{D6B437FA-FF72-4803-9726-D4B65AB6DF1F}" sibTransId="{4F8BCD76-8055-420D-A500-12A891F5374B}"/>
    <dgm:cxn modelId="{40923FB6-B9E3-4EF8-ABCB-5E7B1702B27E}" type="presOf" srcId="{1AFA1B0C-CDF0-43FB-B2FD-27834C829366}" destId="{1B802BB0-FAE0-4C43-A16D-37CA00F2B81D}" srcOrd="0" destOrd="0" presId="urn:microsoft.com/office/officeart/2005/8/layout/default"/>
    <dgm:cxn modelId="{097CB2B7-D7D6-48CC-B79C-6C07F88152F4}" srcId="{1AFA1B0C-CDF0-43FB-B2FD-27834C829366}" destId="{ED0D781B-8928-4B19-BCEC-377A07845E84}" srcOrd="2" destOrd="0" parTransId="{778E7D13-1D4B-4B89-A533-39DBB8970257}" sibTransId="{48DDA00E-058E-40C4-B736-B8D8F9F49DAE}"/>
    <dgm:cxn modelId="{EAA1F9CA-1543-457E-AF2A-4022F62C55F7}" type="presOf" srcId="{69943127-1A0F-4FD3-8ADB-BDB5ED82FF7F}" destId="{70D2FA6E-5913-4D3E-AADD-360BEA3060CB}" srcOrd="0" destOrd="0" presId="urn:microsoft.com/office/officeart/2005/8/layout/default"/>
    <dgm:cxn modelId="{0BBB2EDC-3ADF-43F8-9485-B6D7D8B015AC}" srcId="{1AFA1B0C-CDF0-43FB-B2FD-27834C829366}" destId="{13264688-A83B-4078-893C-36831DC62E10}" srcOrd="3" destOrd="0" parTransId="{CFA7B6EF-4413-4D4D-B63F-C21A9DF3FE2D}" sibTransId="{984BA7C7-F38D-4062-976C-B50FA3AF1837}"/>
    <dgm:cxn modelId="{98D806E2-9FED-4F70-A2A7-39B075E03533}" srcId="{1AFA1B0C-CDF0-43FB-B2FD-27834C829366}" destId="{69943127-1A0F-4FD3-8ADB-BDB5ED82FF7F}" srcOrd="6" destOrd="0" parTransId="{8B8D9CCC-3B41-4028-8366-0F09F3F85E75}" sibTransId="{FBFEDAE5-372E-42D8-8BCD-607F0AD89EAB}"/>
    <dgm:cxn modelId="{0F4877E4-6BCD-451C-8300-50C86714B9B2}" type="presOf" srcId="{ED0D781B-8928-4B19-BCEC-377A07845E84}" destId="{82CDA82F-95F4-49D0-9FD6-53219D3FDA63}" srcOrd="0" destOrd="0" presId="urn:microsoft.com/office/officeart/2005/8/layout/default"/>
    <dgm:cxn modelId="{F1082D75-3450-46B0-8905-A2D652C136DC}" type="presParOf" srcId="{1B802BB0-FAE0-4C43-A16D-37CA00F2B81D}" destId="{CEEBA07C-B546-4E6A-A8B4-C578BF2AA40E}" srcOrd="0" destOrd="0" presId="urn:microsoft.com/office/officeart/2005/8/layout/default"/>
    <dgm:cxn modelId="{DC6968F0-6043-4E35-910C-2247FFB3ECE2}" type="presParOf" srcId="{1B802BB0-FAE0-4C43-A16D-37CA00F2B81D}" destId="{4B55782F-3360-4664-840A-9B5CA077F267}" srcOrd="1" destOrd="0" presId="urn:microsoft.com/office/officeart/2005/8/layout/default"/>
    <dgm:cxn modelId="{F234A22D-A590-4C74-88E2-926A45297883}" type="presParOf" srcId="{1B802BB0-FAE0-4C43-A16D-37CA00F2B81D}" destId="{E20BA8D3-D5BB-4CF6-9239-F9A639C0ACD2}" srcOrd="2" destOrd="0" presId="urn:microsoft.com/office/officeart/2005/8/layout/default"/>
    <dgm:cxn modelId="{8B831CCC-AA74-4503-B135-6C3177152DEF}" type="presParOf" srcId="{1B802BB0-FAE0-4C43-A16D-37CA00F2B81D}" destId="{5E3969B3-703F-4DA8-B519-D82D9E7C9D10}" srcOrd="3" destOrd="0" presId="urn:microsoft.com/office/officeart/2005/8/layout/default"/>
    <dgm:cxn modelId="{F94641B3-C1CF-4DA7-981B-7FE326B2BE78}" type="presParOf" srcId="{1B802BB0-FAE0-4C43-A16D-37CA00F2B81D}" destId="{82CDA82F-95F4-49D0-9FD6-53219D3FDA63}" srcOrd="4" destOrd="0" presId="urn:microsoft.com/office/officeart/2005/8/layout/default"/>
    <dgm:cxn modelId="{1BFB2F78-03C3-4BB7-B086-FDC9F9A56F6C}" type="presParOf" srcId="{1B802BB0-FAE0-4C43-A16D-37CA00F2B81D}" destId="{84847CBD-F656-4D4F-97D3-2E9FF628D8C7}" srcOrd="5" destOrd="0" presId="urn:microsoft.com/office/officeart/2005/8/layout/default"/>
    <dgm:cxn modelId="{DB37CE5E-DF57-4B16-A734-BC3C7BF45251}" type="presParOf" srcId="{1B802BB0-FAE0-4C43-A16D-37CA00F2B81D}" destId="{025BFCA5-46F1-4541-982E-3311B71C5FE5}" srcOrd="6" destOrd="0" presId="urn:microsoft.com/office/officeart/2005/8/layout/default"/>
    <dgm:cxn modelId="{C7CD054D-75B7-4C22-A368-0131DF4DA108}" type="presParOf" srcId="{1B802BB0-FAE0-4C43-A16D-37CA00F2B81D}" destId="{8F90B889-6FA9-4F5A-B51F-004BDF4582C4}" srcOrd="7" destOrd="0" presId="urn:microsoft.com/office/officeart/2005/8/layout/default"/>
    <dgm:cxn modelId="{A3339737-2800-4E46-8899-FA6475DC2BCA}" type="presParOf" srcId="{1B802BB0-FAE0-4C43-A16D-37CA00F2B81D}" destId="{DCFA430E-7A33-4B34-8FEB-3E54ACFB613F}" srcOrd="8" destOrd="0" presId="urn:microsoft.com/office/officeart/2005/8/layout/default"/>
    <dgm:cxn modelId="{B0C9849D-904B-4291-990A-93B9962AF166}" type="presParOf" srcId="{1B802BB0-FAE0-4C43-A16D-37CA00F2B81D}" destId="{8623714F-5657-471A-8BD2-C82E3870AAFA}" srcOrd="9" destOrd="0" presId="urn:microsoft.com/office/officeart/2005/8/layout/default"/>
    <dgm:cxn modelId="{EC8DC9FF-36B0-4BDB-ABC5-913BF8C45D6C}" type="presParOf" srcId="{1B802BB0-FAE0-4C43-A16D-37CA00F2B81D}" destId="{FBE98FCC-1875-4FE7-8633-C200AF28E17D}" srcOrd="10" destOrd="0" presId="urn:microsoft.com/office/officeart/2005/8/layout/default"/>
    <dgm:cxn modelId="{E31AA3F4-E1E8-4B7F-ABC1-72AC8EF6ABC7}" type="presParOf" srcId="{1B802BB0-FAE0-4C43-A16D-37CA00F2B81D}" destId="{492F7231-156B-4038-BB05-584A2D44D903}" srcOrd="11" destOrd="0" presId="urn:microsoft.com/office/officeart/2005/8/layout/default"/>
    <dgm:cxn modelId="{0CBAFC7D-F70B-41E4-9C0B-A4DC77731FE2}" type="presParOf" srcId="{1B802BB0-FAE0-4C43-A16D-37CA00F2B81D}" destId="{70D2FA6E-5913-4D3E-AADD-360BEA3060CB}" srcOrd="12" destOrd="0" presId="urn:microsoft.com/office/officeart/2005/8/layout/default"/>
    <dgm:cxn modelId="{1B304416-D86D-4DB4-884D-D36340A00A87}" type="presParOf" srcId="{1B802BB0-FAE0-4C43-A16D-37CA00F2B81D}" destId="{25784451-77D1-4C20-8016-0845EAB54D93}" srcOrd="13" destOrd="0" presId="urn:microsoft.com/office/officeart/2005/8/layout/default"/>
    <dgm:cxn modelId="{E5404B58-85AA-42C8-AD9F-F51ED75A7EFF}" type="presParOf" srcId="{1B802BB0-FAE0-4C43-A16D-37CA00F2B81D}" destId="{D5E781BC-656F-446C-A39E-57101CAE775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BA07C-B546-4E6A-A8B4-C578BF2AA40E}">
      <dsp:nvSpPr>
        <dsp:cNvPr id="0" name=""/>
        <dsp:cNvSpPr/>
      </dsp:nvSpPr>
      <dsp:spPr>
        <a:xfrm>
          <a:off x="373126" y="3721"/>
          <a:ext cx="2213530" cy="13281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Fraud Awareness Award</a:t>
          </a:r>
        </a:p>
      </dsp:txBody>
      <dsp:txXfrm>
        <a:off x="373126" y="3721"/>
        <a:ext cx="2213530" cy="1328118"/>
      </dsp:txXfrm>
    </dsp:sp>
    <dsp:sp modelId="{E20BA8D3-D5BB-4CF6-9239-F9A639C0ACD2}">
      <dsp:nvSpPr>
        <dsp:cNvPr id="0" name=""/>
        <dsp:cNvSpPr/>
      </dsp:nvSpPr>
      <dsp:spPr>
        <a:xfrm>
          <a:off x="2808009" y="3721"/>
          <a:ext cx="2213530" cy="13281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Aileron Regular Bold"/>
            </a:rPr>
            <a:t>Risk Assessment Process </a:t>
          </a:r>
          <a:endParaRPr lang="en-US" sz="1900" kern="1200" dirty="0"/>
        </a:p>
      </dsp:txBody>
      <dsp:txXfrm>
        <a:off x="2808009" y="3721"/>
        <a:ext cx="2213530" cy="1328118"/>
      </dsp:txXfrm>
    </dsp:sp>
    <dsp:sp modelId="{82CDA82F-95F4-49D0-9FD6-53219D3FDA63}">
      <dsp:nvSpPr>
        <dsp:cNvPr id="0" name=""/>
        <dsp:cNvSpPr/>
      </dsp:nvSpPr>
      <dsp:spPr>
        <a:xfrm>
          <a:off x="5242893" y="3721"/>
          <a:ext cx="2213530" cy="132811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Aileron Regular Bold"/>
            </a:rPr>
            <a:t>EDGAR Compliant and Leader</a:t>
          </a:r>
          <a:endParaRPr lang="en-US" sz="1900" kern="1200" dirty="0"/>
        </a:p>
      </dsp:txBody>
      <dsp:txXfrm>
        <a:off x="5242893" y="3721"/>
        <a:ext cx="2213530" cy="1328118"/>
      </dsp:txXfrm>
    </dsp:sp>
    <dsp:sp modelId="{025BFCA5-46F1-4541-982E-3311B71C5FE5}">
      <dsp:nvSpPr>
        <dsp:cNvPr id="0" name=""/>
        <dsp:cNvSpPr/>
      </dsp:nvSpPr>
      <dsp:spPr>
        <a:xfrm>
          <a:off x="398759" y="1636054"/>
          <a:ext cx="2213530" cy="132811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>
              <a:latin typeface="Aileron Regular Bold"/>
            </a:rPr>
            <a:t>2021 Pinnacle Award Winner</a:t>
          </a:r>
          <a:endParaRPr lang="en-US" sz="1900" kern="1200" dirty="0"/>
        </a:p>
      </dsp:txBody>
      <dsp:txXfrm>
        <a:off x="398759" y="1636054"/>
        <a:ext cx="2213530" cy="1328118"/>
      </dsp:txXfrm>
    </dsp:sp>
    <dsp:sp modelId="{DCFA430E-7A33-4B34-8FEB-3E54ACFB613F}">
      <dsp:nvSpPr>
        <dsp:cNvPr id="0" name=""/>
        <dsp:cNvSpPr/>
      </dsp:nvSpPr>
      <dsp:spPr>
        <a:xfrm>
          <a:off x="2808009" y="1553192"/>
          <a:ext cx="2213530" cy="132811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>
              <a:latin typeface="Aileron Regular Bold"/>
            </a:rPr>
            <a:t>648 attendees at School Finance Council</a:t>
          </a:r>
          <a:endParaRPr lang="en-US" sz="1900" kern="1200" dirty="0"/>
        </a:p>
      </dsp:txBody>
      <dsp:txXfrm>
        <a:off x="2808009" y="1553192"/>
        <a:ext cx="2213530" cy="1328118"/>
      </dsp:txXfrm>
    </dsp:sp>
    <dsp:sp modelId="{FBE98FCC-1875-4FE7-8633-C200AF28E17D}">
      <dsp:nvSpPr>
        <dsp:cNvPr id="0" name=""/>
        <dsp:cNvSpPr/>
      </dsp:nvSpPr>
      <dsp:spPr>
        <a:xfrm>
          <a:off x="5242893" y="1553192"/>
          <a:ext cx="2213530" cy="13281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>
              <a:latin typeface="Aileron Regular Bold"/>
            </a:rPr>
            <a:t>8 National Awards</a:t>
          </a:r>
          <a:endParaRPr lang="en-US" sz="1900" b="1" kern="1200" dirty="0">
            <a:latin typeface="Aileron Regular Bold"/>
          </a:endParaRPr>
        </a:p>
      </dsp:txBody>
      <dsp:txXfrm>
        <a:off x="5242893" y="1553192"/>
        <a:ext cx="2213530" cy="1328118"/>
      </dsp:txXfrm>
    </dsp:sp>
    <dsp:sp modelId="{70D2FA6E-5913-4D3E-AADD-360BEA3060CB}">
      <dsp:nvSpPr>
        <dsp:cNvPr id="0" name=""/>
        <dsp:cNvSpPr/>
      </dsp:nvSpPr>
      <dsp:spPr>
        <a:xfrm>
          <a:off x="1590568" y="3102664"/>
          <a:ext cx="2213530" cy="13281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>
              <a:latin typeface="Aileron Regular Bold"/>
            </a:rPr>
            <a:t>Presentations at Conferences. TASBO, ISM, etc</a:t>
          </a:r>
          <a:endParaRPr lang="en-US" sz="1900" b="1" kern="1200" dirty="0">
            <a:latin typeface="Aileron Regular Bold"/>
          </a:endParaRPr>
        </a:p>
      </dsp:txBody>
      <dsp:txXfrm>
        <a:off x="1590568" y="3102664"/>
        <a:ext cx="2213530" cy="1328118"/>
      </dsp:txXfrm>
    </dsp:sp>
    <dsp:sp modelId="{D5E781BC-656F-446C-A39E-57101CAE7751}">
      <dsp:nvSpPr>
        <dsp:cNvPr id="0" name=""/>
        <dsp:cNvSpPr/>
      </dsp:nvSpPr>
      <dsp:spPr>
        <a:xfrm>
          <a:off x="4025451" y="3102664"/>
          <a:ext cx="2213530" cy="132811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>
              <a:latin typeface="Aileron Regular Bold"/>
            </a:rPr>
            <a:t>No Letter to Management Comments – Unmodified Opinion</a:t>
          </a:r>
          <a:endParaRPr lang="en-US" sz="1900" b="1" kern="1200" dirty="0">
            <a:latin typeface="Aileron Regular Bold"/>
          </a:endParaRPr>
        </a:p>
      </dsp:txBody>
      <dsp:txXfrm>
        <a:off x="4025451" y="3102664"/>
        <a:ext cx="2213530" cy="1328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6DD6-D7FC-B84C-9536-8272D8FD0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94E65D-5550-A143-BF25-053A2C29A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4AF5A-B038-CB43-A352-4BF8E8890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4DA6-E3D3-FF4A-B61F-7DACE57A16E1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19C3B-E2AD-514A-8B63-350349BD1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8DAE5-E070-244D-BF82-8628BF82D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3D5D-8778-694D-B825-249B82860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83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793C0-FCDD-CB42-9A94-4AB538C43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4E794-087E-2148-A542-E18783809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EF3DA-1C9B-EA41-8561-E54486113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4DA6-E3D3-FF4A-B61F-7DACE57A16E1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A24F1-AA0E-0947-BC14-BF8094689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35730-4D26-DE40-A2DB-E19EEC77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3D5D-8778-694D-B825-249B82860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19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C2C1C7-8C99-9F49-B9A5-87D5D04D72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F2F59D-1930-E642-8F77-4FDDBA482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A148B-7A12-0044-8265-AD9ED80BB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4DA6-E3D3-FF4A-B61F-7DACE57A16E1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C223F-FA73-BA4E-9CB0-37B3199F8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7C5D6-6A49-F94C-970F-7267480F3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3D5D-8778-694D-B825-249B82860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2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0E037CF-34DC-7E4F-8639-27E7F09551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86137" y="1775930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334961E-8BFD-7041-9263-0174C9068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191" y="385004"/>
            <a:ext cx="10515600" cy="9468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049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68A61-4949-1C45-9396-565B4E16A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474E1-4F84-4A42-AC20-2730D6F45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ED7B1-4847-D743-95C1-ACD56D0D2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4DA6-E3D3-FF4A-B61F-7DACE57A16E1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4297D-303C-414F-9476-7CED4102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AED80-BF74-D64E-8ED4-AE837CD74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3D5D-8778-694D-B825-249B82860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4E43F-AB08-4743-9B09-CE797734B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C7E07-DA4A-494C-890E-4079DCDB8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702D7-EC9C-7E46-9E1F-B40A4FC17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5954F-7606-C743-B2CD-D3BAC8FBF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4DA6-E3D3-FF4A-B61F-7DACE57A16E1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D4D54-96C7-6D4E-A3FF-FFDAB9DC8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82B472-3FFE-B443-B86A-DA849FA73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3D5D-8778-694D-B825-249B82860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5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F611C-73B1-7348-8BD5-7005220D7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B114B-DBB6-9D44-974A-85D0FD971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3A2D9C-AFD3-BD4E-8B2B-598945914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D1807-37EC-7644-8F31-8F0197E46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D608E-EC11-8F46-BF71-083A66389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25E92B-CF81-954E-B2E9-9A4C2AB3A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4DA6-E3D3-FF4A-B61F-7DACE57A16E1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9D2836-1D3E-C444-A03B-D38C76816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1D2794-3DD2-FE45-9CD4-DBB84C40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3D5D-8778-694D-B825-249B82860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2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EC080-A753-AE4D-A17E-A2E4945FD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C29655-4F58-9346-9A4A-0893CBF3C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4DA6-E3D3-FF4A-B61F-7DACE57A16E1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929D45-2BB1-0A43-B00F-2D298BCBE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F6B57-A7E1-E548-91D7-57DDE6124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3D5D-8778-694D-B825-249B82860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6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6CFF85-EA0A-7B4E-AB7F-40A6C7D1B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4DA6-E3D3-FF4A-B61F-7DACE57A16E1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372252-0E39-384A-9362-BA6633CC3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BFA5B-00B0-2C44-9494-E8EA88B2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3D5D-8778-694D-B825-249B82860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1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0456F-82FB-8F4E-B4DD-A3B1B4D95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ECF55-BAED-8944-B701-751B9545A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777244-37AD-5549-A71B-A28994FF3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2A4B4-5D6E-8745-AED4-8BAECBCFE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4DA6-E3D3-FF4A-B61F-7DACE57A16E1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6C1493-94FA-B942-9ABC-927609788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B8E4DF-7E1A-A94B-902C-A83A752F2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3D5D-8778-694D-B825-249B82860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12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80CC7-14BA-1149-8168-D1071E90B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021A39-F5EE-D942-BFF8-3A3F0843E0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0D39E8-C637-6F46-A39D-D8CB525A8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0398FD-7104-9040-B428-2494C89C0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4DA6-E3D3-FF4A-B61F-7DACE57A16E1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D2086C-359E-7341-81B0-11751DCF2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5141F-01E0-DE47-AAAD-23DA41E66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3D5D-8778-694D-B825-249B82860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5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4A7883-CAE3-2141-B112-9090AC18D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004"/>
            <a:ext cx="10515600" cy="946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F6721-73FD-EB4A-ADE1-AE2A526D3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7593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F632A-A338-E54E-942E-4E5EC55CA1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87999"/>
            <a:ext cx="4181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SEE THE IMPACT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DB31E-0EB3-4045-9D1F-AC1322638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53D5D-8778-694D-B825-249B82860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9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377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213E6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emf"/><Relationship Id="rId7" Type="http://schemas.openxmlformats.org/officeDocument/2006/relationships/diagramColors" Target="../diagrams/colors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6054B9-54F1-8A49-81B3-73ECBB0405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564"/>
          <a:stretch/>
        </p:blipFill>
        <p:spPr>
          <a:xfrm>
            <a:off x="0" y="1"/>
            <a:ext cx="12192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1E3AA5-39D6-BD41-9921-AFF9D71FA7C0}"/>
              </a:ext>
            </a:extLst>
          </p:cNvPr>
          <p:cNvSpPr txBox="1"/>
          <p:nvPr/>
        </p:nvSpPr>
        <p:spPr>
          <a:xfrm>
            <a:off x="486138" y="3680750"/>
            <a:ext cx="706055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13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&amp; Purchasing Office</a:t>
            </a:r>
          </a:p>
          <a:p>
            <a:r>
              <a:rPr lang="en-US" sz="2400" dirty="0">
                <a:solidFill>
                  <a:srgbClr val="213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Presentation</a:t>
            </a:r>
          </a:p>
          <a:p>
            <a:r>
              <a:rPr lang="en-US" dirty="0">
                <a:solidFill>
                  <a:srgbClr val="213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21, 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9BF890-7CF2-9F49-B4BF-932D9864860F}"/>
              </a:ext>
            </a:extLst>
          </p:cNvPr>
          <p:cNvSpPr txBox="1"/>
          <p:nvPr/>
        </p:nvSpPr>
        <p:spPr>
          <a:xfrm>
            <a:off x="486139" y="6074108"/>
            <a:ext cx="4043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13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THE IMPACT</a:t>
            </a:r>
            <a:endParaRPr lang="en-US" sz="2800" dirty="0">
              <a:solidFill>
                <a:srgbClr val="213E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F79FC-BF7C-F745-864D-93A1B58AC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467" y="5975931"/>
            <a:ext cx="1985395" cy="54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17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8F9073-C5B9-7849-9C0D-267823544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875"/>
          <a:stretch/>
        </p:blipFill>
        <p:spPr>
          <a:xfrm>
            <a:off x="0" y="-1"/>
            <a:ext cx="12192000" cy="12627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D735C2-F1FC-184C-A479-FB729CC56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470" y="5980822"/>
            <a:ext cx="1985391" cy="5418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3BD409-04CF-7244-962C-F2833A4B2B1D}"/>
              </a:ext>
            </a:extLst>
          </p:cNvPr>
          <p:cNvSpPr txBox="1"/>
          <p:nvPr/>
        </p:nvSpPr>
        <p:spPr>
          <a:xfrm>
            <a:off x="4879235" y="559527"/>
            <a:ext cx="7060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213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&amp; Purchasing</a:t>
            </a:r>
            <a:endParaRPr lang="en-US" sz="2000" dirty="0">
              <a:solidFill>
                <a:srgbClr val="213E67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287A82-299C-2C4E-9011-9CAE2047E736}"/>
              </a:ext>
            </a:extLst>
          </p:cNvPr>
          <p:cNvSpPr txBox="1"/>
          <p:nvPr/>
        </p:nvSpPr>
        <p:spPr>
          <a:xfrm>
            <a:off x="219438" y="1613074"/>
            <a:ext cx="800352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</a:t>
            </a:r>
          </a:p>
          <a:p>
            <a:r>
              <a:rPr lang="en-US" sz="3200" b="1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</a:p>
          <a:p>
            <a:r>
              <a:rPr lang="en-US" sz="3200" b="1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</a:t>
            </a:r>
            <a:endParaRPr lang="en-US" sz="2000" dirty="0">
              <a:solidFill>
                <a:srgbClr val="4322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46E1CD3B-B099-4966-95D0-A893C42F0AE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30903" y="1613074"/>
            <a:ext cx="8874958" cy="4872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63B305-34E2-46EC-9642-769F48DB02A0}"/>
              </a:ext>
            </a:extLst>
          </p:cNvPr>
          <p:cNvSpPr txBox="1"/>
          <p:nvPr/>
        </p:nvSpPr>
        <p:spPr>
          <a:xfrm>
            <a:off x="364920" y="6380677"/>
            <a:ext cx="3445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2020 Population   4,767,540</a:t>
            </a:r>
          </a:p>
        </p:txBody>
      </p:sp>
    </p:spTree>
    <p:extLst>
      <p:ext uri="{BB962C8B-B14F-4D97-AF65-F5344CB8AC3E}">
        <p14:creationId xmlns:p14="http://schemas.microsoft.com/office/powerpoint/2010/main" val="3222763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8F9073-C5B9-7849-9C0D-267823544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875"/>
          <a:stretch/>
        </p:blipFill>
        <p:spPr>
          <a:xfrm>
            <a:off x="0" y="-1"/>
            <a:ext cx="12192000" cy="12627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D735C2-F1FC-184C-A479-FB729CC56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470" y="5980822"/>
            <a:ext cx="1985391" cy="5418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3BD409-04CF-7244-962C-F2833A4B2B1D}"/>
              </a:ext>
            </a:extLst>
          </p:cNvPr>
          <p:cNvSpPr txBox="1"/>
          <p:nvPr/>
        </p:nvSpPr>
        <p:spPr>
          <a:xfrm>
            <a:off x="4879235" y="559527"/>
            <a:ext cx="7060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213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&amp; Purchasing</a:t>
            </a:r>
            <a:endParaRPr lang="en-US" sz="2000" dirty="0">
              <a:solidFill>
                <a:srgbClr val="213E67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287A82-299C-2C4E-9011-9CAE2047E736}"/>
              </a:ext>
            </a:extLst>
          </p:cNvPr>
          <p:cNvSpPr txBox="1"/>
          <p:nvPr/>
        </p:nvSpPr>
        <p:spPr>
          <a:xfrm>
            <a:off x="219438" y="1613074"/>
            <a:ext cx="800352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Purchases</a:t>
            </a:r>
          </a:p>
          <a:p>
            <a:r>
              <a:rPr lang="en-US" sz="3200" b="1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</a:p>
          <a:p>
            <a:r>
              <a:rPr lang="en-US" sz="3200" b="1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</a:t>
            </a:r>
            <a:endParaRPr lang="en-US" sz="2000" dirty="0">
              <a:solidFill>
                <a:srgbClr val="4322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6E6F442-FB3D-4B63-B3FC-45B27A2671A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686039" y="1475091"/>
            <a:ext cx="9253753" cy="52360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ECB622-5AC3-4645-9878-27AAB084387A}"/>
              </a:ext>
            </a:extLst>
          </p:cNvPr>
          <p:cNvSpPr txBox="1"/>
          <p:nvPr/>
        </p:nvSpPr>
        <p:spPr>
          <a:xfrm>
            <a:off x="364920" y="6380677"/>
            <a:ext cx="3445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2020 Population   4,767,540</a:t>
            </a:r>
          </a:p>
        </p:txBody>
      </p:sp>
    </p:spTree>
    <p:extLst>
      <p:ext uri="{BB962C8B-B14F-4D97-AF65-F5344CB8AC3E}">
        <p14:creationId xmlns:p14="http://schemas.microsoft.com/office/powerpoint/2010/main" val="62768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8F9073-C5B9-7849-9C0D-267823544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875"/>
          <a:stretch/>
        </p:blipFill>
        <p:spPr>
          <a:xfrm>
            <a:off x="0" y="-1"/>
            <a:ext cx="12192000" cy="12627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D735C2-F1FC-184C-A479-FB729CC56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470" y="5980822"/>
            <a:ext cx="1985391" cy="5418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3BD409-04CF-7244-962C-F2833A4B2B1D}"/>
              </a:ext>
            </a:extLst>
          </p:cNvPr>
          <p:cNvSpPr txBox="1"/>
          <p:nvPr/>
        </p:nvSpPr>
        <p:spPr>
          <a:xfrm>
            <a:off x="4879235" y="559527"/>
            <a:ext cx="7060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213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&amp; Purchasing</a:t>
            </a:r>
            <a:endParaRPr lang="en-US" sz="2000" dirty="0">
              <a:solidFill>
                <a:srgbClr val="213E67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287A82-299C-2C4E-9011-9CAE2047E736}"/>
              </a:ext>
            </a:extLst>
          </p:cNvPr>
          <p:cNvSpPr txBox="1"/>
          <p:nvPr/>
        </p:nvSpPr>
        <p:spPr>
          <a:xfrm>
            <a:off x="219438" y="1613074"/>
            <a:ext cx="80035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Contracts </a:t>
            </a:r>
          </a:p>
          <a:p>
            <a:r>
              <a:rPr lang="en-US" sz="3200" b="1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</a:p>
          <a:p>
            <a:r>
              <a:rPr lang="en-US" sz="3200" b="1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F06A75A7-C85D-4E12-A968-569D739F4F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610335" y="1302505"/>
            <a:ext cx="9329457" cy="529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41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AB5FA1-FFC1-4445-A6A2-5B8AE5E411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563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17BA52-C597-3A4A-9589-96F6343DCA11}"/>
              </a:ext>
            </a:extLst>
          </p:cNvPr>
          <p:cNvSpPr txBox="1"/>
          <p:nvPr/>
        </p:nvSpPr>
        <p:spPr>
          <a:xfrm>
            <a:off x="486137" y="1613074"/>
            <a:ext cx="113200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Highlights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B652ED-CBD7-9840-9AC8-0F54849A890C}"/>
              </a:ext>
            </a:extLst>
          </p:cNvPr>
          <p:cNvSpPr txBox="1"/>
          <p:nvPr/>
        </p:nvSpPr>
        <p:spPr>
          <a:xfrm>
            <a:off x="4312515" y="1432205"/>
            <a:ext cx="7060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213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&amp; Purchasing</a:t>
            </a:r>
            <a:endParaRPr lang="en-US" sz="2000" dirty="0">
              <a:solidFill>
                <a:srgbClr val="213E67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367E1D-6CC6-A54A-9BC5-CDC2B8F09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470" y="5980822"/>
            <a:ext cx="1985391" cy="5418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BEE223-225B-481B-AB28-03B030139F79}"/>
              </a:ext>
            </a:extLst>
          </p:cNvPr>
          <p:cNvSpPr txBox="1"/>
          <p:nvPr/>
        </p:nvSpPr>
        <p:spPr>
          <a:xfrm>
            <a:off x="553754" y="2296838"/>
            <a:ext cx="106450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EDGAR Class and Webinar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  Participated as a REAL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SuperMENtor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where Dr. Amezcua and Jaime 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Martinez read to children at a Head Start center via zoom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  Dr. Amezcua is on the Education Committee for the Rotary Club and Adoption Fair 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held at HCDE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 Taught financial courses at Principal and Superintendent Academy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Taught  EDGAR Courses for Institute of Supply Management 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 Taught EDGAR rules to other school district staff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 Taught several financial courses to City of Houston employees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 Dr. Amezcua also participated in TASBO committees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 Best Practice Committee-Texas Certified Public Accountants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 Best Practice Committee-GFOA and ASBO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Assisted various ISDs- Pearland ISD, Stafford MSD and Beeville ISD</a:t>
            </a:r>
          </a:p>
        </p:txBody>
      </p:sp>
    </p:spTree>
    <p:extLst>
      <p:ext uri="{BB962C8B-B14F-4D97-AF65-F5344CB8AC3E}">
        <p14:creationId xmlns:p14="http://schemas.microsoft.com/office/powerpoint/2010/main" val="2205477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39D292-6F99-654F-A110-CFFAFB385D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47"/>
          <a:stretch/>
        </p:blipFill>
        <p:spPr>
          <a:xfrm>
            <a:off x="38245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B7D91E-0F71-C04B-B50D-6ABC24AA0EB5}"/>
              </a:ext>
            </a:extLst>
          </p:cNvPr>
          <p:cNvSpPr txBox="1"/>
          <p:nvPr/>
        </p:nvSpPr>
        <p:spPr>
          <a:xfrm>
            <a:off x="416471" y="3411521"/>
            <a:ext cx="589741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F3DB0A-462A-3540-9B59-F3B99C20B2CC}"/>
              </a:ext>
            </a:extLst>
          </p:cNvPr>
          <p:cNvSpPr txBox="1"/>
          <p:nvPr/>
        </p:nvSpPr>
        <p:spPr>
          <a:xfrm>
            <a:off x="4879235" y="559527"/>
            <a:ext cx="7060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213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&amp; Purchasing</a:t>
            </a:r>
            <a:endParaRPr lang="en-US" sz="2000" dirty="0">
              <a:solidFill>
                <a:srgbClr val="213E67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4A8443-1533-2341-8471-4E68F862AEB5}"/>
              </a:ext>
            </a:extLst>
          </p:cNvPr>
          <p:cNvSpPr txBox="1"/>
          <p:nvPr/>
        </p:nvSpPr>
        <p:spPr>
          <a:xfrm>
            <a:off x="416470" y="1442217"/>
            <a:ext cx="7060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THE IMPACT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29F02F-382E-DE47-978E-E168F2F6F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470" y="5980822"/>
            <a:ext cx="1985391" cy="541884"/>
          </a:xfrm>
          <a:prstGeom prst="rect">
            <a:avLst/>
          </a:prstGeom>
        </p:spPr>
      </p:pic>
      <p:pic>
        <p:nvPicPr>
          <p:cNvPr id="10" name="Picture 9" descr="A picture containing tree&#10;&#10;Description automatically generated">
            <a:extLst>
              <a:ext uri="{FF2B5EF4-FFF2-40B4-BE49-F238E27FC236}">
                <a16:creationId xmlns:a16="http://schemas.microsoft.com/office/drawing/2014/main" id="{278D751B-A6C7-4DCC-B41C-010BC0F049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0"/>
          <a:stretch/>
        </p:blipFill>
        <p:spPr>
          <a:xfrm rot="5400000">
            <a:off x="7169473" y="2772761"/>
            <a:ext cx="2876188" cy="253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51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DF379B9-7DFF-4F4D-8AB4-E59CE2C8B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740"/>
          <a:stretch/>
        </p:blipFill>
        <p:spPr>
          <a:xfrm>
            <a:off x="0" y="0"/>
            <a:ext cx="12192000" cy="1272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CBF404-62D9-4B42-86B1-32148B6B288D}"/>
              </a:ext>
            </a:extLst>
          </p:cNvPr>
          <p:cNvSpPr txBox="1"/>
          <p:nvPr/>
        </p:nvSpPr>
        <p:spPr>
          <a:xfrm>
            <a:off x="555806" y="1628463"/>
            <a:ext cx="6351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We Are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rgbClr val="4322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46219E-C9DE-924C-A1BF-D205B9D64EC5}"/>
              </a:ext>
            </a:extLst>
          </p:cNvPr>
          <p:cNvSpPr txBox="1"/>
          <p:nvPr/>
        </p:nvSpPr>
        <p:spPr>
          <a:xfrm>
            <a:off x="4879235" y="559527"/>
            <a:ext cx="7060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213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&amp; Purchasing</a:t>
            </a:r>
            <a:endParaRPr lang="en-US" sz="2000" dirty="0">
              <a:solidFill>
                <a:srgbClr val="213E67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C915A8-F0D2-664A-B087-C486C748D5FB}"/>
              </a:ext>
            </a:extLst>
          </p:cNvPr>
          <p:cNvSpPr/>
          <p:nvPr/>
        </p:nvSpPr>
        <p:spPr>
          <a:xfrm>
            <a:off x="7692889" y="1272210"/>
            <a:ext cx="4499113" cy="5585790"/>
          </a:xfrm>
          <a:prstGeom prst="rect">
            <a:avLst/>
          </a:prstGeom>
          <a:solidFill>
            <a:srgbClr val="432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131715-AC47-A540-95CC-D57A6C081B0A}"/>
              </a:ext>
            </a:extLst>
          </p:cNvPr>
          <p:cNvSpPr txBox="1"/>
          <p:nvPr/>
        </p:nvSpPr>
        <p:spPr>
          <a:xfrm>
            <a:off x="7837713" y="1613074"/>
            <a:ext cx="41808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F4F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Us:</a:t>
            </a:r>
          </a:p>
          <a:p>
            <a:endParaRPr lang="en-US" sz="2400" b="1" dirty="0">
              <a:solidFill>
                <a:srgbClr val="DF4F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DF4F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DF4F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DF4F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DF4F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DF4F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DF4F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DF4F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DF4F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DF4F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DF4F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A789B6-34E4-564F-847E-29D112D0A452}"/>
              </a:ext>
            </a:extLst>
          </p:cNvPr>
          <p:cNvSpPr txBox="1"/>
          <p:nvPr/>
        </p:nvSpPr>
        <p:spPr>
          <a:xfrm>
            <a:off x="486138" y="6074108"/>
            <a:ext cx="7060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THE IMPACT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D41C4B5-3076-DC48-9D6C-6E45A2111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172" y="6163166"/>
            <a:ext cx="1985391" cy="541884"/>
          </a:xfrm>
          <a:prstGeom prst="rect">
            <a:avLst/>
          </a:prstGeom>
        </p:spPr>
      </p:pic>
      <p:sp>
        <p:nvSpPr>
          <p:cNvPr id="9" name="TextBox 18">
            <a:extLst>
              <a:ext uri="{FF2B5EF4-FFF2-40B4-BE49-F238E27FC236}">
                <a16:creationId xmlns:a16="http://schemas.microsoft.com/office/drawing/2014/main" id="{E1287DEA-2A26-44EA-96FD-C3D54E0E28FE}"/>
              </a:ext>
            </a:extLst>
          </p:cNvPr>
          <p:cNvSpPr txBox="1"/>
          <p:nvPr/>
        </p:nvSpPr>
        <p:spPr>
          <a:xfrm>
            <a:off x="8003097" y="2161935"/>
            <a:ext cx="4015466" cy="2429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kern="900" dirty="0">
                <a:solidFill>
                  <a:srgbClr val="DF4F2A"/>
                </a:solidFill>
                <a:latin typeface="Aileron Regular"/>
              </a:rPr>
              <a:t>Mission &amp; Focus:</a:t>
            </a:r>
          </a:p>
          <a:p>
            <a:pPr>
              <a:lnSpc>
                <a:spcPts val="3200"/>
              </a:lnSpc>
            </a:pPr>
            <a:r>
              <a:rPr lang="en-US" sz="2400" b="1" kern="900" dirty="0">
                <a:solidFill>
                  <a:srgbClr val="DF4F2A"/>
                </a:solidFill>
                <a:latin typeface="Aileron Regular"/>
              </a:rPr>
              <a:t>To exceed client expectations by maximizing fiscal resources and providing quality support services</a:t>
            </a:r>
          </a:p>
        </p:txBody>
      </p:sp>
      <p:pic>
        <p:nvPicPr>
          <p:cNvPr id="10" name="Picture 9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99F09EF-C5B4-44E6-8334-AA4B1EE1B1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75" y="2369356"/>
            <a:ext cx="5942637" cy="372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18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DF379B9-7DFF-4F4D-8AB4-E59CE2C8B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740"/>
          <a:stretch/>
        </p:blipFill>
        <p:spPr>
          <a:xfrm>
            <a:off x="0" y="0"/>
            <a:ext cx="12192000" cy="12722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F46219E-C9DE-924C-A1BF-D205B9D64EC5}"/>
              </a:ext>
            </a:extLst>
          </p:cNvPr>
          <p:cNvSpPr txBox="1"/>
          <p:nvPr/>
        </p:nvSpPr>
        <p:spPr>
          <a:xfrm>
            <a:off x="4879235" y="559527"/>
            <a:ext cx="7060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213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&amp; Purchasing</a:t>
            </a:r>
            <a:endParaRPr lang="en-US" sz="2000" dirty="0">
              <a:solidFill>
                <a:srgbClr val="213E67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C915A8-F0D2-664A-B087-C486C748D5FB}"/>
              </a:ext>
            </a:extLst>
          </p:cNvPr>
          <p:cNvSpPr/>
          <p:nvPr/>
        </p:nvSpPr>
        <p:spPr>
          <a:xfrm>
            <a:off x="7692889" y="1272210"/>
            <a:ext cx="4499113" cy="5585790"/>
          </a:xfrm>
          <a:prstGeom prst="rect">
            <a:avLst/>
          </a:prstGeom>
          <a:solidFill>
            <a:srgbClr val="432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131715-AC47-A540-95CC-D57A6C081B0A}"/>
              </a:ext>
            </a:extLst>
          </p:cNvPr>
          <p:cNvSpPr txBox="1"/>
          <p:nvPr/>
        </p:nvSpPr>
        <p:spPr>
          <a:xfrm>
            <a:off x="7837713" y="1613074"/>
            <a:ext cx="41808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F4F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Us:</a:t>
            </a:r>
          </a:p>
          <a:p>
            <a:endParaRPr lang="en-US" sz="1500" b="1" dirty="0">
              <a:solidFill>
                <a:srgbClr val="DF4F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700" b="1" dirty="0">
                <a:solidFill>
                  <a:srgbClr val="DF4F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#1</a:t>
            </a:r>
          </a:p>
          <a:p>
            <a:r>
              <a:rPr lang="en-US" sz="1700" b="1" dirty="0">
                <a:solidFill>
                  <a:srgbClr val="DF4F2A"/>
                </a:solidFill>
                <a:latin typeface="Aileron Regular"/>
              </a:rPr>
              <a:t>•Impact education by responding to the evolving needs of Harris County</a:t>
            </a:r>
          </a:p>
          <a:p>
            <a:endParaRPr lang="en-US" sz="1700" b="1" dirty="0">
              <a:solidFill>
                <a:srgbClr val="DF4F2A"/>
              </a:solidFill>
              <a:latin typeface="Aileron Regular"/>
            </a:endParaRPr>
          </a:p>
          <a:p>
            <a:r>
              <a:rPr lang="en-US" sz="1700" b="1" dirty="0">
                <a:solidFill>
                  <a:srgbClr val="DF4F2A"/>
                </a:solidFill>
                <a:latin typeface="Aileron Regular"/>
              </a:rPr>
              <a:t>GOAL #2</a:t>
            </a:r>
          </a:p>
          <a:p>
            <a:r>
              <a:rPr lang="en-US" sz="1700" b="1" dirty="0">
                <a:solidFill>
                  <a:srgbClr val="DF4F2A"/>
                </a:solidFill>
                <a:latin typeface="Aileron Regular"/>
              </a:rPr>
              <a:t>•Deliver value to Harris County by utilizing resources in an ethical, transparent and fiscally responsible manner</a:t>
            </a:r>
          </a:p>
          <a:p>
            <a:endParaRPr lang="en-US" sz="1700" b="1" dirty="0">
              <a:solidFill>
                <a:srgbClr val="DF4F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700" b="1" dirty="0">
                <a:solidFill>
                  <a:srgbClr val="DF4F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#3</a:t>
            </a:r>
          </a:p>
          <a:p>
            <a:r>
              <a:rPr lang="en-US" sz="1700" b="1" dirty="0">
                <a:solidFill>
                  <a:srgbClr val="DF4F2A"/>
                </a:solidFill>
                <a:latin typeface="Aileron Regular"/>
              </a:rPr>
              <a:t>Provide cost savings to school districts by leveraging tax dollars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D41C4B5-3076-DC48-9D6C-6E45A2111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172" y="6163166"/>
            <a:ext cx="1985391" cy="541884"/>
          </a:xfrm>
          <a:prstGeom prst="rect">
            <a:avLst/>
          </a:prstGeom>
        </p:spPr>
      </p:pic>
      <p:sp>
        <p:nvSpPr>
          <p:cNvPr id="33" name="TextBox 13">
            <a:extLst>
              <a:ext uri="{FF2B5EF4-FFF2-40B4-BE49-F238E27FC236}">
                <a16:creationId xmlns:a16="http://schemas.microsoft.com/office/drawing/2014/main" id="{D7C96B68-E087-470A-9724-98EC6EF64D9A}"/>
              </a:ext>
            </a:extLst>
          </p:cNvPr>
          <p:cNvSpPr txBox="1"/>
          <p:nvPr/>
        </p:nvSpPr>
        <p:spPr>
          <a:xfrm>
            <a:off x="17631" y="1342137"/>
            <a:ext cx="8342545" cy="696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400" dirty="0">
                <a:solidFill>
                  <a:srgbClr val="192954"/>
                </a:solidFill>
                <a:latin typeface="Kollektif Bold"/>
              </a:rPr>
              <a:t>Leadership Group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59B59F8-3F25-4D8B-819D-66808F0C23A4}"/>
              </a:ext>
            </a:extLst>
          </p:cNvPr>
          <p:cNvSpPr txBox="1"/>
          <p:nvPr/>
        </p:nvSpPr>
        <p:spPr>
          <a:xfrm>
            <a:off x="2590800" y="195931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192954"/>
                </a:solidFill>
                <a:latin typeface="Arimo Bold"/>
              </a:rPr>
              <a:t>over 90 years of experience</a:t>
            </a:r>
            <a:endParaRPr lang="en-US" dirty="0"/>
          </a:p>
        </p:txBody>
      </p:sp>
      <p:pic>
        <p:nvPicPr>
          <p:cNvPr id="35" name="Picture 4">
            <a:extLst>
              <a:ext uri="{FF2B5EF4-FFF2-40B4-BE49-F238E27FC236}">
                <a16:creationId xmlns:a16="http://schemas.microsoft.com/office/drawing/2014/main" id="{1EDC9E73-5C98-4AFA-8E73-CB52127706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2" t="2895" r="4748" b="2895"/>
          <a:stretch/>
        </p:blipFill>
        <p:spPr>
          <a:xfrm>
            <a:off x="387910" y="2347326"/>
            <a:ext cx="1767036" cy="2244377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170AB573-2046-4868-A7E6-B69C14D13D3E}"/>
              </a:ext>
            </a:extLst>
          </p:cNvPr>
          <p:cNvSpPr/>
          <p:nvPr/>
        </p:nvSpPr>
        <p:spPr>
          <a:xfrm>
            <a:off x="-1032597" y="4687477"/>
            <a:ext cx="4879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C45A6"/>
                </a:solidFill>
                <a:latin typeface="Aileron Heavy Bold" panose="020B0604020202020204" charset="0"/>
              </a:rPr>
              <a:t>Dr. Jesus Amezcua</a:t>
            </a:r>
          </a:p>
          <a:p>
            <a:pPr algn="ctr"/>
            <a:r>
              <a:rPr lang="en-US" sz="1400" b="1" dirty="0">
                <a:solidFill>
                  <a:srgbClr val="0C45A6"/>
                </a:solidFill>
                <a:latin typeface="Aileron Heavy Bold" panose="020B0604020202020204" charset="0"/>
              </a:rPr>
              <a:t>Assistant Superintendent </a:t>
            </a:r>
          </a:p>
          <a:p>
            <a:pPr algn="ctr"/>
            <a:r>
              <a:rPr lang="en-US" sz="1400" b="1" dirty="0">
                <a:solidFill>
                  <a:srgbClr val="0C45A6"/>
                </a:solidFill>
                <a:latin typeface="Aileron Heavy Bold" panose="020B0604020202020204" charset="0"/>
              </a:rPr>
              <a:t> for Business Support Services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51F50D6-D48B-4B99-80EA-C904F53E79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333" y="2360634"/>
            <a:ext cx="1915017" cy="2393771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7537FB16-5082-4C96-AA32-ABECF57B762D}"/>
              </a:ext>
            </a:extLst>
          </p:cNvPr>
          <p:cNvSpPr/>
          <p:nvPr/>
        </p:nvSpPr>
        <p:spPr>
          <a:xfrm>
            <a:off x="5305993" y="4687477"/>
            <a:ext cx="2286460" cy="8386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3900"/>
              </a:lnSpc>
              <a:spcBef>
                <a:spcPct val="0"/>
              </a:spcBef>
            </a:pPr>
            <a:r>
              <a:rPr lang="en-US" sz="1600" b="1" spc="58" dirty="0">
                <a:solidFill>
                  <a:srgbClr val="192954"/>
                </a:solidFill>
                <a:latin typeface="Aileron Heavy" panose="020B0604020202020204" charset="0"/>
              </a:rPr>
              <a:t>Kendra Jackson</a:t>
            </a:r>
          </a:p>
          <a:p>
            <a:pPr lvl="0" algn="ctr">
              <a:spcBef>
                <a:spcPct val="0"/>
              </a:spcBef>
            </a:pPr>
            <a:r>
              <a:rPr lang="en-US" sz="1600" b="1" spc="58" dirty="0">
                <a:solidFill>
                  <a:srgbClr val="192954"/>
                </a:solidFill>
                <a:latin typeface="Aileron Heavy" panose="020B0604020202020204" charset="0"/>
              </a:rPr>
              <a:t>Purchasing Director</a:t>
            </a:r>
          </a:p>
        </p:txBody>
      </p:sp>
      <p:pic>
        <p:nvPicPr>
          <p:cNvPr id="40" name="Picture 7">
            <a:extLst>
              <a:ext uri="{FF2B5EF4-FFF2-40B4-BE49-F238E27FC236}">
                <a16:creationId xmlns:a16="http://schemas.microsoft.com/office/drawing/2014/main" id="{27660F89-362E-403F-B172-660FD87DBAD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840979" y="3630022"/>
            <a:ext cx="2169860" cy="2586843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C1000849-D576-427E-80CD-D6714B9ABB87}"/>
              </a:ext>
            </a:extLst>
          </p:cNvPr>
          <p:cNvSpPr/>
          <p:nvPr/>
        </p:nvSpPr>
        <p:spPr>
          <a:xfrm>
            <a:off x="2590800" y="2904959"/>
            <a:ext cx="26702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C45A6"/>
                </a:solidFill>
                <a:latin typeface="Aileron Heavy Bold" panose="020B0604020202020204" charset="0"/>
              </a:rPr>
              <a:t>Stephanie Barnett</a:t>
            </a:r>
          </a:p>
          <a:p>
            <a:pPr algn="ctr"/>
            <a:r>
              <a:rPr lang="en-US" dirty="0">
                <a:solidFill>
                  <a:srgbClr val="0C45A6"/>
                </a:solidFill>
                <a:latin typeface="Aileron Heavy Bold" panose="020B0604020202020204" charset="0"/>
              </a:rPr>
              <a:t>Chief Accounting Officer</a:t>
            </a:r>
          </a:p>
        </p:txBody>
      </p:sp>
      <p:sp>
        <p:nvSpPr>
          <p:cNvPr id="42" name="TextBox 18">
            <a:extLst>
              <a:ext uri="{FF2B5EF4-FFF2-40B4-BE49-F238E27FC236}">
                <a16:creationId xmlns:a16="http://schemas.microsoft.com/office/drawing/2014/main" id="{E6604AC2-CCF2-4EF1-8DB8-EF7CC94D0E79}"/>
              </a:ext>
            </a:extLst>
          </p:cNvPr>
          <p:cNvSpPr txBox="1"/>
          <p:nvPr/>
        </p:nvSpPr>
        <p:spPr>
          <a:xfrm>
            <a:off x="3145752" y="6343261"/>
            <a:ext cx="1560314" cy="265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200" dirty="0">
                <a:solidFill>
                  <a:srgbClr val="192954"/>
                </a:solidFill>
                <a:latin typeface="Open Sans Light Bold"/>
              </a:rPr>
              <a:t>Vacant in 2021</a:t>
            </a:r>
          </a:p>
        </p:txBody>
      </p:sp>
    </p:spTree>
    <p:extLst>
      <p:ext uri="{BB962C8B-B14F-4D97-AF65-F5344CB8AC3E}">
        <p14:creationId xmlns:p14="http://schemas.microsoft.com/office/powerpoint/2010/main" val="66343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65301A3-3208-ED4A-9CAC-39C5F0FC53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563"/>
          <a:stretch/>
        </p:blipFill>
        <p:spPr>
          <a:xfrm>
            <a:off x="0" y="-60961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212322-258E-C840-B545-2B288DD1E1A6}"/>
              </a:ext>
            </a:extLst>
          </p:cNvPr>
          <p:cNvSpPr txBox="1"/>
          <p:nvPr/>
        </p:nvSpPr>
        <p:spPr>
          <a:xfrm>
            <a:off x="320676" y="1703830"/>
            <a:ext cx="6794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DF4F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</a:t>
            </a:r>
          </a:p>
          <a:p>
            <a:r>
              <a:rPr lang="en-US" sz="3200" b="1" dirty="0">
                <a:solidFill>
                  <a:srgbClr val="DF4F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072F42-350D-0442-B0FD-BF897A9BE3AC}"/>
              </a:ext>
            </a:extLst>
          </p:cNvPr>
          <p:cNvSpPr txBox="1"/>
          <p:nvPr/>
        </p:nvSpPr>
        <p:spPr>
          <a:xfrm>
            <a:off x="4879235" y="559527"/>
            <a:ext cx="7060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213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&amp; Purchasing</a:t>
            </a:r>
            <a:endParaRPr lang="en-US" sz="2000" dirty="0">
              <a:solidFill>
                <a:srgbClr val="213E67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866C9D-8840-B144-BB66-348E7B9B3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401" y="6097851"/>
            <a:ext cx="1985391" cy="54188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D734DCF-2F24-4042-8495-06D8387407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56" r="12458" b="28800"/>
          <a:stretch/>
        </p:blipFill>
        <p:spPr>
          <a:xfrm>
            <a:off x="6382007" y="1379154"/>
            <a:ext cx="4444829" cy="3089733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340AE77D-4F00-43FD-B91B-5BDFB4D9CA9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19713" y="2957336"/>
            <a:ext cx="4876287" cy="3655510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C7A4B85F-4E4F-4262-8626-8D246D2669AF}"/>
              </a:ext>
            </a:extLst>
          </p:cNvPr>
          <p:cNvSpPr txBox="1"/>
          <p:nvPr/>
        </p:nvSpPr>
        <p:spPr>
          <a:xfrm>
            <a:off x="1148210" y="6184127"/>
            <a:ext cx="501929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Open Sans"/>
              </a:rPr>
              <a:t>Best Practice Committee - CPAs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9D663490-152E-4C32-9CA7-11BE3022734E}"/>
              </a:ext>
            </a:extLst>
          </p:cNvPr>
          <p:cNvSpPr txBox="1"/>
          <p:nvPr/>
        </p:nvSpPr>
        <p:spPr>
          <a:xfrm>
            <a:off x="6382007" y="4545839"/>
            <a:ext cx="4444829" cy="369332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Open Sans"/>
              </a:rPr>
              <a:t>Continued Division Support</a:t>
            </a:r>
          </a:p>
        </p:txBody>
      </p:sp>
    </p:spTree>
    <p:extLst>
      <p:ext uri="{BB962C8B-B14F-4D97-AF65-F5344CB8AC3E}">
        <p14:creationId xmlns:p14="http://schemas.microsoft.com/office/powerpoint/2010/main" val="895246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65301A3-3208-ED4A-9CAC-39C5F0FC53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563"/>
          <a:stretch/>
        </p:blipFill>
        <p:spPr>
          <a:xfrm>
            <a:off x="0" y="-60961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212322-258E-C840-B545-2B288DD1E1A6}"/>
              </a:ext>
            </a:extLst>
          </p:cNvPr>
          <p:cNvSpPr txBox="1"/>
          <p:nvPr/>
        </p:nvSpPr>
        <p:spPr>
          <a:xfrm>
            <a:off x="320676" y="1703830"/>
            <a:ext cx="6794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DF4F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</a:t>
            </a:r>
          </a:p>
          <a:p>
            <a:r>
              <a:rPr lang="en-US" sz="3200" b="1" dirty="0">
                <a:solidFill>
                  <a:srgbClr val="DF4F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072F42-350D-0442-B0FD-BF897A9BE3AC}"/>
              </a:ext>
            </a:extLst>
          </p:cNvPr>
          <p:cNvSpPr txBox="1"/>
          <p:nvPr/>
        </p:nvSpPr>
        <p:spPr>
          <a:xfrm>
            <a:off x="4879235" y="559527"/>
            <a:ext cx="7060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213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&amp; Purchasing</a:t>
            </a:r>
            <a:endParaRPr lang="en-US" sz="2000" dirty="0">
              <a:solidFill>
                <a:srgbClr val="213E67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866C9D-8840-B144-BB66-348E7B9B3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401" y="6097851"/>
            <a:ext cx="1985391" cy="541884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9220BC9-4BB1-4397-9DDB-79A0DB2490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1470947"/>
              </p:ext>
            </p:extLst>
          </p:nvPr>
        </p:nvGraphicFramePr>
        <p:xfrm>
          <a:off x="3467100" y="1703829"/>
          <a:ext cx="7829550" cy="4434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19896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8F9073-C5B9-7849-9C0D-267823544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875"/>
          <a:stretch/>
        </p:blipFill>
        <p:spPr>
          <a:xfrm>
            <a:off x="0" y="-1"/>
            <a:ext cx="12192000" cy="12627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D735C2-F1FC-184C-A479-FB729CC56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470" y="5980822"/>
            <a:ext cx="1985391" cy="5418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3BD409-04CF-7244-962C-F2833A4B2B1D}"/>
              </a:ext>
            </a:extLst>
          </p:cNvPr>
          <p:cNvSpPr txBox="1"/>
          <p:nvPr/>
        </p:nvSpPr>
        <p:spPr>
          <a:xfrm>
            <a:off x="4879235" y="559527"/>
            <a:ext cx="7060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213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&amp; Purchasing</a:t>
            </a:r>
            <a:endParaRPr lang="en-US" sz="2000" dirty="0">
              <a:solidFill>
                <a:srgbClr val="213E67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287A82-299C-2C4E-9011-9CAE2047E736}"/>
              </a:ext>
            </a:extLst>
          </p:cNvPr>
          <p:cNvSpPr txBox="1"/>
          <p:nvPr/>
        </p:nvSpPr>
        <p:spPr>
          <a:xfrm>
            <a:off x="486138" y="1613074"/>
            <a:ext cx="80035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Bottom Line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090A9759-DD78-49F8-BC73-B283A2BC58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676"/>
          <a:stretch>
            <a:fillRect/>
          </a:stretch>
        </p:blipFill>
        <p:spPr>
          <a:xfrm>
            <a:off x="2166282" y="2509048"/>
            <a:ext cx="7859436" cy="374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00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8F9073-C5B9-7849-9C0D-267823544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875"/>
          <a:stretch/>
        </p:blipFill>
        <p:spPr>
          <a:xfrm>
            <a:off x="0" y="-1"/>
            <a:ext cx="12192000" cy="12627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D735C2-F1FC-184C-A479-FB729CC56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470" y="5980822"/>
            <a:ext cx="1985391" cy="5418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3BD409-04CF-7244-962C-F2833A4B2B1D}"/>
              </a:ext>
            </a:extLst>
          </p:cNvPr>
          <p:cNvSpPr txBox="1"/>
          <p:nvPr/>
        </p:nvSpPr>
        <p:spPr>
          <a:xfrm>
            <a:off x="4879235" y="559527"/>
            <a:ext cx="7060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213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&amp; Purchasing</a:t>
            </a:r>
            <a:endParaRPr lang="en-US" sz="2000" dirty="0">
              <a:solidFill>
                <a:srgbClr val="213E67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287A82-299C-2C4E-9011-9CAE2047E736}"/>
              </a:ext>
            </a:extLst>
          </p:cNvPr>
          <p:cNvSpPr txBox="1"/>
          <p:nvPr/>
        </p:nvSpPr>
        <p:spPr>
          <a:xfrm>
            <a:off x="219438" y="1613074"/>
            <a:ext cx="800352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</a:t>
            </a:r>
          </a:p>
          <a:p>
            <a:r>
              <a:rPr lang="en-US" sz="3200" b="1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Ratios</a:t>
            </a:r>
            <a:endParaRPr lang="en-US" sz="2000" dirty="0">
              <a:solidFill>
                <a:srgbClr val="4322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3F2C82A-8CE9-401D-AACA-3BCD2BCAC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428023"/>
              </p:ext>
            </p:extLst>
          </p:nvPr>
        </p:nvGraphicFramePr>
        <p:xfrm>
          <a:off x="3080777" y="1365295"/>
          <a:ext cx="8625082" cy="5337982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786623">
                  <a:extLst>
                    <a:ext uri="{9D8B030D-6E8A-4147-A177-3AD203B41FA5}">
                      <a16:colId xmlns:a16="http://schemas.microsoft.com/office/drawing/2014/main" val="664610500"/>
                    </a:ext>
                  </a:extLst>
                </a:gridCol>
                <a:gridCol w="2193702">
                  <a:extLst>
                    <a:ext uri="{9D8B030D-6E8A-4147-A177-3AD203B41FA5}">
                      <a16:colId xmlns:a16="http://schemas.microsoft.com/office/drawing/2014/main" val="948586721"/>
                    </a:ext>
                  </a:extLst>
                </a:gridCol>
                <a:gridCol w="1974244">
                  <a:extLst>
                    <a:ext uri="{9D8B030D-6E8A-4147-A177-3AD203B41FA5}">
                      <a16:colId xmlns:a16="http://schemas.microsoft.com/office/drawing/2014/main" val="3784381624"/>
                    </a:ext>
                  </a:extLst>
                </a:gridCol>
                <a:gridCol w="1670513">
                  <a:extLst>
                    <a:ext uri="{9D8B030D-6E8A-4147-A177-3AD203B41FA5}">
                      <a16:colId xmlns:a16="http://schemas.microsoft.com/office/drawing/2014/main" val="76614893"/>
                    </a:ext>
                  </a:extLst>
                </a:gridCol>
              </a:tblGrid>
              <a:tr h="6241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Ratios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Calculation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Benchmark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Most Current -    FY 21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352056"/>
                  </a:ext>
                </a:extLst>
              </a:tr>
              <a:tr h="304997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1.Repayment Analysis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828558"/>
                  </a:ext>
                </a:extLst>
              </a:tr>
              <a:tr h="9433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Debt Payment/Income Ratio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Debt Payment/Income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&lt; 25%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6%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77249"/>
                  </a:ext>
                </a:extLst>
              </a:tr>
              <a:tr h="304997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2.Liquidity Analysis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933631"/>
                  </a:ext>
                </a:extLst>
              </a:tr>
              <a:tr h="6241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Current Ratio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Assets/Liabilities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&gt; 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1.34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681436"/>
                  </a:ext>
                </a:extLst>
              </a:tr>
              <a:tr h="304997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3.Solvency Analysis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918531"/>
                  </a:ext>
                </a:extLst>
              </a:tr>
              <a:tr h="6241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Debt/Asset Ratio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Liabilities/Assets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Between 35% and %50%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75%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1791837"/>
                  </a:ext>
                </a:extLst>
              </a:tr>
              <a:tr h="304997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4.Profitability Analysis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478143"/>
                  </a:ext>
                </a:extLst>
              </a:tr>
              <a:tr h="6241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Return on Assets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Income to Assets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2%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3%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9014060"/>
                  </a:ext>
                </a:extLst>
              </a:tr>
              <a:tr h="6241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Return on Equity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Income to Equity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7%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9%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023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366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8F9073-C5B9-7849-9C0D-267823544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875"/>
          <a:stretch/>
        </p:blipFill>
        <p:spPr>
          <a:xfrm>
            <a:off x="0" y="-1"/>
            <a:ext cx="12192000" cy="12627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D735C2-F1FC-184C-A479-FB729CC56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470" y="5980822"/>
            <a:ext cx="1985391" cy="5418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3BD409-04CF-7244-962C-F2833A4B2B1D}"/>
              </a:ext>
            </a:extLst>
          </p:cNvPr>
          <p:cNvSpPr txBox="1"/>
          <p:nvPr/>
        </p:nvSpPr>
        <p:spPr>
          <a:xfrm>
            <a:off x="4879235" y="559527"/>
            <a:ext cx="7060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213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&amp; Purchasing</a:t>
            </a:r>
            <a:endParaRPr lang="en-US" sz="2000" dirty="0">
              <a:solidFill>
                <a:srgbClr val="213E67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287A82-299C-2C4E-9011-9CAE2047E736}"/>
              </a:ext>
            </a:extLst>
          </p:cNvPr>
          <p:cNvSpPr txBox="1"/>
          <p:nvPr/>
        </p:nvSpPr>
        <p:spPr>
          <a:xfrm>
            <a:off x="219438" y="1613074"/>
            <a:ext cx="800352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</a:t>
            </a:r>
          </a:p>
          <a:p>
            <a:r>
              <a:rPr lang="en-US" sz="3200" b="1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Ratios</a:t>
            </a:r>
            <a:endParaRPr lang="en-US" sz="2000" dirty="0">
              <a:solidFill>
                <a:srgbClr val="4322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2A6989D-D892-4FA3-8880-0F311A3D14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53564"/>
              </p:ext>
            </p:extLst>
          </p:nvPr>
        </p:nvGraphicFramePr>
        <p:xfrm>
          <a:off x="3194339" y="1423677"/>
          <a:ext cx="8511522" cy="5102352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2735846">
                  <a:extLst>
                    <a:ext uri="{9D8B030D-6E8A-4147-A177-3AD203B41FA5}">
                      <a16:colId xmlns:a16="http://schemas.microsoft.com/office/drawing/2014/main" val="2455128630"/>
                    </a:ext>
                  </a:extLst>
                </a:gridCol>
                <a:gridCol w="2310270">
                  <a:extLst>
                    <a:ext uri="{9D8B030D-6E8A-4147-A177-3AD203B41FA5}">
                      <a16:colId xmlns:a16="http://schemas.microsoft.com/office/drawing/2014/main" val="4073258014"/>
                    </a:ext>
                  </a:extLst>
                </a:gridCol>
                <a:gridCol w="1975889">
                  <a:extLst>
                    <a:ext uri="{9D8B030D-6E8A-4147-A177-3AD203B41FA5}">
                      <a16:colId xmlns:a16="http://schemas.microsoft.com/office/drawing/2014/main" val="22439787"/>
                    </a:ext>
                  </a:extLst>
                </a:gridCol>
                <a:gridCol w="1489517">
                  <a:extLst>
                    <a:ext uri="{9D8B030D-6E8A-4147-A177-3AD203B41FA5}">
                      <a16:colId xmlns:a16="http://schemas.microsoft.com/office/drawing/2014/main" val="1052101154"/>
                    </a:ext>
                  </a:extLst>
                </a:gridCol>
              </a:tblGrid>
              <a:tr h="291079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5.Financial Capability Analysis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419354"/>
                  </a:ext>
                </a:extLst>
              </a:tr>
              <a:tr h="12047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Bonded Debt per Capita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Long-term general obligation debt to taxpayers. (includes pension)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Betw $5.00 &amp; $12.5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3.40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3641682"/>
                  </a:ext>
                </a:extLst>
              </a:tr>
              <a:tr h="5956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Property Taxes per Capita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Amount of tax burden to taxpayer.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Betw $5.32 &amp; $10.66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 $ 3.40 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977214"/>
                  </a:ext>
                </a:extLst>
              </a:tr>
              <a:tr h="9002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Debt Service Load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Amount of annual budget used to pay off long-term debt.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Betw</a:t>
                      </a:r>
                      <a:r>
                        <a:rPr lang="en-US" sz="2000" dirty="0">
                          <a:effectLst/>
                        </a:rPr>
                        <a:t> 5% to 10%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4%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425789"/>
                  </a:ext>
                </a:extLst>
              </a:tr>
              <a:tr h="291079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6.Financial Position Analysis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536585"/>
                  </a:ext>
                </a:extLst>
              </a:tr>
              <a:tr h="5956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Unassigned Fund Balance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% of annual revenue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Between 15% &amp; 30%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22%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469125"/>
                  </a:ext>
                </a:extLst>
              </a:tr>
              <a:tr h="291079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7.Financial Efficiency Analysis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324548"/>
                  </a:ext>
                </a:extLst>
              </a:tr>
              <a:tr h="5956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Gross Revenue &gt; Operating Expenditures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General Fund Results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Between $800K &amp; $1.5M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$ 3,003,565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825501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E7CF044-A548-417B-96F6-B4850C720C74}"/>
              </a:ext>
            </a:extLst>
          </p:cNvPr>
          <p:cNvSpPr txBox="1"/>
          <p:nvPr/>
        </p:nvSpPr>
        <p:spPr>
          <a:xfrm>
            <a:off x="41577" y="6317630"/>
            <a:ext cx="3445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2020 Population   4,767,540</a:t>
            </a:r>
          </a:p>
        </p:txBody>
      </p:sp>
    </p:spTree>
    <p:extLst>
      <p:ext uri="{BB962C8B-B14F-4D97-AF65-F5344CB8AC3E}">
        <p14:creationId xmlns:p14="http://schemas.microsoft.com/office/powerpoint/2010/main" val="3212386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8F9073-C5B9-7849-9C0D-267823544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875"/>
          <a:stretch/>
        </p:blipFill>
        <p:spPr>
          <a:xfrm>
            <a:off x="0" y="-1"/>
            <a:ext cx="12192000" cy="12627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D735C2-F1FC-184C-A479-FB729CC56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470" y="5980822"/>
            <a:ext cx="1985391" cy="5418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3BD409-04CF-7244-962C-F2833A4B2B1D}"/>
              </a:ext>
            </a:extLst>
          </p:cNvPr>
          <p:cNvSpPr txBox="1"/>
          <p:nvPr/>
        </p:nvSpPr>
        <p:spPr>
          <a:xfrm>
            <a:off x="4879235" y="559527"/>
            <a:ext cx="7060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213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&amp; Purchasing</a:t>
            </a:r>
            <a:endParaRPr lang="en-US" sz="2000" dirty="0">
              <a:solidFill>
                <a:srgbClr val="213E67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287A82-299C-2C4E-9011-9CAE2047E736}"/>
              </a:ext>
            </a:extLst>
          </p:cNvPr>
          <p:cNvSpPr txBox="1"/>
          <p:nvPr/>
        </p:nvSpPr>
        <p:spPr>
          <a:xfrm>
            <a:off x="219438" y="1613074"/>
            <a:ext cx="80035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Revenue/</a:t>
            </a:r>
          </a:p>
          <a:p>
            <a:r>
              <a:rPr lang="en-US" sz="3200" b="1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Expenditure</a:t>
            </a:r>
          </a:p>
          <a:p>
            <a:r>
              <a:rPr lang="en-US" sz="3200" b="1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</a:p>
          <a:p>
            <a:r>
              <a:rPr lang="en-US" sz="3200" b="1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</a:t>
            </a:r>
            <a:endParaRPr lang="en-US" sz="2000" dirty="0">
              <a:solidFill>
                <a:srgbClr val="4322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7D05DADA-DE33-45F9-87EB-4F5B42D8BE6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776325" y="1289946"/>
            <a:ext cx="9132176" cy="51171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18E5E9-4339-46C6-A6AB-F929C768D42F}"/>
              </a:ext>
            </a:extLst>
          </p:cNvPr>
          <p:cNvSpPr txBox="1"/>
          <p:nvPr/>
        </p:nvSpPr>
        <p:spPr>
          <a:xfrm>
            <a:off x="364920" y="6380677"/>
            <a:ext cx="3445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2020 Population   4,767,540</a:t>
            </a:r>
          </a:p>
        </p:txBody>
      </p:sp>
    </p:spTree>
    <p:extLst>
      <p:ext uri="{BB962C8B-B14F-4D97-AF65-F5344CB8AC3E}">
        <p14:creationId xmlns:p14="http://schemas.microsoft.com/office/powerpoint/2010/main" val="2720520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7710</TotalTime>
  <Words>564</Words>
  <Application>Microsoft Office PowerPoint</Application>
  <PresentationFormat>Widescreen</PresentationFormat>
  <Paragraphs>155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Aileron Heavy</vt:lpstr>
      <vt:lpstr>Aileron Heavy Bold</vt:lpstr>
      <vt:lpstr>Aileron Regular</vt:lpstr>
      <vt:lpstr>Aileron Regular Bold</vt:lpstr>
      <vt:lpstr>Arial</vt:lpstr>
      <vt:lpstr>Arimo Bold</vt:lpstr>
      <vt:lpstr>Calibri</vt:lpstr>
      <vt:lpstr>Kollektif Bold</vt:lpstr>
      <vt:lpstr>Open Sans</vt:lpstr>
      <vt:lpstr>Open Sans Light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Hider</dc:creator>
  <cp:lastModifiedBy>Jesus Amezcua</cp:lastModifiedBy>
  <cp:revision>57</cp:revision>
  <cp:lastPrinted>2021-07-06T18:53:53Z</cp:lastPrinted>
  <dcterms:created xsi:type="dcterms:W3CDTF">2019-01-28T22:02:18Z</dcterms:created>
  <dcterms:modified xsi:type="dcterms:W3CDTF">2021-07-06T20:36:40Z</dcterms:modified>
</cp:coreProperties>
</file>